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256" r:id="rId2"/>
    <p:sldId id="257" r:id="rId3"/>
    <p:sldId id="258" r:id="rId4"/>
    <p:sldId id="261" r:id="rId5"/>
    <p:sldId id="262" r:id="rId6"/>
    <p:sldId id="263" r:id="rId7"/>
    <p:sldId id="264" r:id="rId8"/>
    <p:sldId id="291" r:id="rId9"/>
    <p:sldId id="292" r:id="rId10"/>
    <p:sldId id="293" r:id="rId11"/>
    <p:sldId id="267" r:id="rId12"/>
    <p:sldId id="272" r:id="rId13"/>
    <p:sldId id="277" r:id="rId14"/>
    <p:sldId id="278" r:id="rId15"/>
    <p:sldId id="279" r:id="rId16"/>
    <p:sldId id="268"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8" autoAdjust="0"/>
    <p:restoredTop sz="94660"/>
  </p:normalViewPr>
  <p:slideViewPr>
    <p:cSldViewPr snapToGrid="0">
      <p:cViewPr varScale="1">
        <p:scale>
          <a:sx n="80" d="100"/>
          <a:sy n="80" d="100"/>
        </p:scale>
        <p:origin x="100"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png>
</file>

<file path=ppt/media/image3.png>
</file>

<file path=ppt/media/image4.jpe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2/8/2019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0310E06-70BC-4C1E-8D91-370F5429B80A}" type="datetimeFigureOut">
              <a:rPr lang="en-IN" smtClean="0"/>
              <a:t>08-02-2019</a:t>
            </a:fld>
            <a:endParaRPr lang="en-IN" dirty="0"/>
          </a:p>
        </p:txBody>
      </p:sp>
      <p:sp>
        <p:nvSpPr>
          <p:cNvPr id="5" name="Footer Placeholder 4"/>
          <p:cNvSpPr>
            <a:spLocks noGrp="1"/>
          </p:cNvSpPr>
          <p:nvPr>
            <p:ph type="ftr" sz="quarter" idx="11"/>
          </p:nvPr>
        </p:nvSpPr>
        <p:spPr>
          <a:xfrm>
            <a:off x="5332412" y="5883275"/>
            <a:ext cx="4324044" cy="365125"/>
          </a:xfrm>
        </p:spPr>
        <p:txBody>
          <a:bodyPr/>
          <a:lstStyle/>
          <a:p>
            <a:endParaRPr lang="en-IN" dirty="0"/>
          </a:p>
        </p:txBody>
      </p:sp>
      <p:sp>
        <p:nvSpPr>
          <p:cNvPr id="6" name="Slide Number Placeholder 5"/>
          <p:cNvSpPr>
            <a:spLocks noGrp="1"/>
          </p:cNvSpPr>
          <p:nvPr>
            <p:ph type="sldNum" sz="quarter" idx="12"/>
          </p:nvPr>
        </p:nvSpPr>
        <p:spPr/>
        <p:txBody>
          <a:bodyPr/>
          <a:lstStyle/>
          <a:p>
            <a:fld id="{B6EA3025-EB6B-425A-A517-89D5CC2EBFE2}" type="slidenum">
              <a:rPr lang="en-IN" smtClean="0"/>
              <a:t>‹#›</a:t>
            </a:fld>
            <a:endParaRPr lang="en-I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0310E06-70BC-4C1E-8D91-370F5429B80A}" type="datetimeFigureOut">
              <a:rPr lang="en-IN" smtClean="0"/>
              <a:t>08-02-2019</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B6EA3025-EB6B-425A-A517-89D5CC2EBFE2}" type="slidenum">
              <a:rPr lang="en-IN" smtClean="0"/>
              <a:t>‹#›</a:t>
            </a:fld>
            <a:endParaRPr lang="en-I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310E06-70BC-4C1E-8D91-370F5429B80A}" type="datetimeFigureOut">
              <a:rPr lang="en-IN" smtClean="0"/>
              <a:t>08-02-2019</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6EA3025-EB6B-425A-A517-89D5CC2EBFE2}" type="slidenum">
              <a:rPr lang="en-IN" smtClean="0"/>
              <a:t>‹#›</a:t>
            </a:fld>
            <a:endParaRPr lang="en-IN"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310E06-70BC-4C1E-8D91-370F5429B80A}" type="datetimeFigureOut">
              <a:rPr lang="en-IN" smtClean="0"/>
              <a:t>08-02-2019</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6EA3025-EB6B-425A-A517-89D5CC2EBFE2}" type="slidenum">
              <a:rPr lang="en-IN" smtClean="0"/>
              <a:t>‹#›</a:t>
            </a:fld>
            <a:endParaRPr lang="en-IN"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310E06-70BC-4C1E-8D91-370F5429B80A}" type="datetimeFigureOut">
              <a:rPr lang="en-IN" smtClean="0"/>
              <a:t>08-02-2019</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6EA3025-EB6B-425A-A517-89D5CC2EBFE2}" type="slidenum">
              <a:rPr lang="en-IN" smtClean="0"/>
              <a:t>‹#›</a:t>
            </a:fld>
            <a:endParaRPr lang="en-IN"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310E06-70BC-4C1E-8D91-370F5429B80A}" type="datetimeFigureOut">
              <a:rPr lang="en-IN" smtClean="0"/>
              <a:t>08-02-2019</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6EA3025-EB6B-425A-A517-89D5CC2EBFE2}" type="slidenum">
              <a:rPr lang="en-IN" smtClean="0"/>
              <a:t>‹#›</a:t>
            </a:fld>
            <a:endParaRPr lang="en-IN"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310E06-70BC-4C1E-8D91-370F5429B80A}" type="datetimeFigureOut">
              <a:rPr lang="en-IN" smtClean="0"/>
              <a:t>08-02-2019</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6EA3025-EB6B-425A-A517-89D5CC2EBFE2}" type="slidenum">
              <a:rPr lang="en-IN" smtClean="0"/>
              <a:t>‹#›</a:t>
            </a:fld>
            <a:endParaRPr lang="en-IN"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0310E06-70BC-4C1E-8D91-370F5429B80A}" type="datetimeFigureOut">
              <a:rPr lang="en-IN" smtClean="0"/>
              <a:t>08-02-2019</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6EA3025-EB6B-425A-A517-89D5CC2EBFE2}" type="slidenum">
              <a:rPr lang="en-IN" smtClean="0"/>
              <a:t>‹#›</a:t>
            </a:fld>
            <a:endParaRPr lang="en-IN"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0310E06-70BC-4C1E-8D91-370F5429B80A}" type="datetimeFigureOut">
              <a:rPr lang="en-IN" smtClean="0"/>
              <a:t>08-02-2019</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6EA3025-EB6B-425A-A517-89D5CC2EBFE2}" type="slidenum">
              <a:rPr lang="en-IN" smtClean="0"/>
              <a:t>‹#›</a:t>
            </a:fld>
            <a:endParaRPr lang="en-I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0310E06-70BC-4C1E-8D91-370F5429B80A}" type="datetimeFigureOut">
              <a:rPr lang="en-IN" smtClean="0"/>
              <a:t>08-02-2019</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a:xfrm>
            <a:off x="10951856" y="5867131"/>
            <a:ext cx="551167" cy="365125"/>
          </a:xfrm>
        </p:spPr>
        <p:txBody>
          <a:bodyPr/>
          <a:lstStyle/>
          <a:p>
            <a:fld id="{B6EA3025-EB6B-425A-A517-89D5CC2EBFE2}" type="slidenum">
              <a:rPr lang="en-IN" smtClean="0"/>
              <a:t>‹#›</a:t>
            </a:fld>
            <a:endParaRPr lang="en-I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310E06-70BC-4C1E-8D91-370F5429B80A}" type="datetimeFigureOut">
              <a:rPr lang="en-IN" smtClean="0"/>
              <a:t>08-02-2019</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6EA3025-EB6B-425A-A517-89D5CC2EBFE2}" type="slidenum">
              <a:rPr lang="en-IN" smtClean="0"/>
              <a:t>‹#›</a:t>
            </a:fld>
            <a:endParaRPr lang="en-I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0310E06-70BC-4C1E-8D91-370F5429B80A}" type="datetimeFigureOut">
              <a:rPr lang="en-IN" smtClean="0"/>
              <a:t>08-02-2019</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B6EA3025-EB6B-425A-A517-89D5CC2EBFE2}" type="slidenum">
              <a:rPr lang="en-IN" smtClean="0"/>
              <a:t>‹#›</a:t>
            </a:fld>
            <a:endParaRPr lang="en-I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0310E06-70BC-4C1E-8D91-370F5429B80A}" type="datetimeFigureOut">
              <a:rPr lang="en-IN" smtClean="0"/>
              <a:t>08-02-2019</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B6EA3025-EB6B-425A-A517-89D5CC2EBFE2}" type="slidenum">
              <a:rPr lang="en-IN" smtClean="0"/>
              <a:t>‹#›</a:t>
            </a:fld>
            <a:endParaRPr lang="en-I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0310E06-70BC-4C1E-8D91-370F5429B80A}" type="datetimeFigureOut">
              <a:rPr lang="en-IN" smtClean="0"/>
              <a:t>08-02-2019</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B6EA3025-EB6B-425A-A517-89D5CC2EBFE2}" type="slidenum">
              <a:rPr lang="en-IN" smtClean="0"/>
              <a:t>‹#›</a:t>
            </a:fld>
            <a:endParaRPr lang="en-I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310E06-70BC-4C1E-8D91-370F5429B80A}" type="datetimeFigureOut">
              <a:rPr lang="en-IN" smtClean="0"/>
              <a:t>08-02-2019</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B6EA3025-EB6B-425A-A517-89D5CC2EBFE2}" type="slidenum">
              <a:rPr lang="en-IN" smtClean="0"/>
              <a:t>‹#›</a:t>
            </a:fld>
            <a:endParaRPr lang="en-I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0310E06-70BC-4C1E-8D91-370F5429B80A}" type="datetimeFigureOut">
              <a:rPr lang="en-IN" smtClean="0"/>
              <a:t>08-02-2019</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B6EA3025-EB6B-425A-A517-89D5CC2EBFE2}" type="slidenum">
              <a:rPr lang="en-IN" smtClean="0"/>
              <a:t>‹#›</a:t>
            </a:fld>
            <a:endParaRPr lang="en-I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0310E06-70BC-4C1E-8D91-370F5429B80A}" type="datetimeFigureOut">
              <a:rPr lang="en-IN" smtClean="0"/>
              <a:t>08-02-2019</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B6EA3025-EB6B-425A-A517-89D5CC2EBFE2}" type="slidenum">
              <a:rPr lang="en-IN" smtClean="0"/>
              <a:t>‹#›</a:t>
            </a:fld>
            <a:endParaRPr lang="en-I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0310E06-70BC-4C1E-8D91-370F5429B80A}" type="datetimeFigureOut">
              <a:rPr lang="en-IN" smtClean="0"/>
              <a:t>08-02-2019</a:t>
            </a:fld>
            <a:endParaRPr lang="en-IN"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EA3025-EB6B-425A-A517-89D5CC2EBFE2}" type="slidenum">
              <a:rPr lang="en-IN" smtClean="0"/>
              <a:t>‹#›</a:t>
            </a:fld>
            <a:endParaRPr lang="en-IN"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panose="020B0604020202020204"/>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panose="020B0604020202020204"/>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panose="020B0604020202020204"/>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panose="020B0604020202020204"/>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panose="020B0604020202020204"/>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panose="020B0604020202020204"/>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panose="020B0604020202020204"/>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panose="020B0604020202020204"/>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panose="020B0604020202020204"/>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am"/>
          <p:cNvSpPr txBox="1"/>
          <p:nvPr/>
        </p:nvSpPr>
        <p:spPr>
          <a:xfrm>
            <a:off x="1080000" y="3600000"/>
            <a:ext cx="10080000" cy="1938992"/>
          </a:xfrm>
          <a:prstGeom prst="rect">
            <a:avLst/>
          </a:prstGeom>
          <a:noFill/>
        </p:spPr>
        <p:txBody>
          <a:bodyPr wrap="square" rtlCol="0" anchor="ctr">
            <a:spAutoFit/>
          </a:bodyPr>
          <a:lstStyle/>
          <a:p>
            <a:pPr algn="ctr"/>
            <a:r>
              <a:rPr lang="en-IN" sz="2000" dirty="0">
                <a:latin typeface="Times New Roman" panose="02020603050405020304" pitchFamily="18" charset="0"/>
                <a:cs typeface="Times New Roman" panose="02020603050405020304" pitchFamily="18" charset="0"/>
              </a:rPr>
              <a:t>Group Members:</a:t>
            </a:r>
          </a:p>
          <a:p>
            <a:pPr algn="ctr"/>
            <a:endParaRPr lang="en-IN" sz="2000" dirty="0">
              <a:latin typeface="Times New Roman" panose="02020603050405020304" pitchFamily="18" charset="0"/>
              <a:cs typeface="Times New Roman" panose="02020603050405020304" pitchFamily="18" charset="0"/>
            </a:endParaRPr>
          </a:p>
          <a:p>
            <a:pPr marL="342900" indent="-342900" algn="ctr">
              <a:buFont typeface="+mj-lt"/>
              <a:buAutoNum type="arabicPeriod"/>
            </a:pPr>
            <a:r>
              <a:rPr lang="en-IN" sz="2000" dirty="0">
                <a:latin typeface="Times New Roman" panose="02020603050405020304" pitchFamily="18" charset="0"/>
                <a:cs typeface="Times New Roman" panose="02020603050405020304" pitchFamily="18" charset="0"/>
              </a:rPr>
              <a:t>Dhruv Solanki ( B- 841)</a:t>
            </a:r>
          </a:p>
          <a:p>
            <a:pPr marL="342900" indent="-342900" algn="ctr">
              <a:buFont typeface="+mj-lt"/>
              <a:buAutoNum type="arabicPeriod"/>
            </a:pPr>
            <a:r>
              <a:rPr lang="en-IN" sz="2000" dirty="0">
                <a:latin typeface="Times New Roman" panose="02020603050405020304" pitchFamily="18" charset="0"/>
                <a:cs typeface="Times New Roman" panose="02020603050405020304" pitchFamily="18" charset="0"/>
              </a:rPr>
              <a:t>Mohit Tiwari (B- 850)</a:t>
            </a:r>
          </a:p>
          <a:p>
            <a:pPr marL="342900" indent="-342900" algn="ctr">
              <a:buFont typeface="+mj-lt"/>
              <a:buAutoNum type="arabicPeriod"/>
            </a:pPr>
            <a:r>
              <a:rPr lang="en-IN" sz="2000" dirty="0">
                <a:latin typeface="Times New Roman" panose="02020603050405020304" pitchFamily="18" charset="0"/>
                <a:cs typeface="Times New Roman" panose="02020603050405020304" pitchFamily="18" charset="0"/>
              </a:rPr>
              <a:t>Aditya Vartak (B –852)</a:t>
            </a:r>
          </a:p>
          <a:p>
            <a:pPr marL="342900" indent="-342900" algn="ctr">
              <a:buFont typeface="+mj-lt"/>
              <a:buAutoNum type="arabicPeriod"/>
            </a:pPr>
            <a:r>
              <a:rPr lang="en-IN" sz="2000" dirty="0">
                <a:latin typeface="Times New Roman" panose="02020603050405020304" pitchFamily="18" charset="0"/>
                <a:cs typeface="Times New Roman" panose="02020603050405020304" pitchFamily="18" charset="0"/>
              </a:rPr>
              <a:t>Saurabh Wanivadekar(B-855)</a:t>
            </a:r>
          </a:p>
        </p:txBody>
      </p:sp>
      <p:sp>
        <p:nvSpPr>
          <p:cNvPr id="2" name="Title"/>
          <p:cNvSpPr>
            <a:spLocks noGrp="1"/>
          </p:cNvSpPr>
          <p:nvPr>
            <p:ph type="ctrTitle"/>
          </p:nvPr>
        </p:nvSpPr>
        <p:spPr>
          <a:xfrm>
            <a:off x="1080000" y="720000"/>
            <a:ext cx="10080000" cy="1440000"/>
          </a:xfrm>
        </p:spPr>
        <p:txBody>
          <a:bodyPr anchor="ctr">
            <a:normAutofit/>
          </a:bodyPr>
          <a:lstStyle/>
          <a:p>
            <a:pPr algn="ctr"/>
            <a:r>
              <a:rPr lang="en-IN" sz="4000" dirty="0">
                <a:latin typeface="Times New Roman" panose="02020603050405020304" pitchFamily="18" charset="0"/>
                <a:cs typeface="Times New Roman" panose="02020603050405020304" pitchFamily="18" charset="0"/>
              </a:rPr>
              <a:t>Driving under the Influence of Language</a:t>
            </a:r>
          </a:p>
        </p:txBody>
      </p:sp>
      <p:sp>
        <p:nvSpPr>
          <p:cNvPr id="3" name="Guide"/>
          <p:cNvSpPr>
            <a:spLocks noGrp="1"/>
          </p:cNvSpPr>
          <p:nvPr>
            <p:ph type="subTitle" idx="1"/>
          </p:nvPr>
        </p:nvSpPr>
        <p:spPr>
          <a:xfrm>
            <a:off x="1079999" y="2160000"/>
            <a:ext cx="10080000" cy="1440000"/>
          </a:xfrm>
        </p:spPr>
        <p:txBody>
          <a:bodyPr anchor="ctr">
            <a:normAutofit/>
          </a:bodyPr>
          <a:lstStyle/>
          <a:p>
            <a:pPr algn="ctr"/>
            <a:r>
              <a:rPr lang="en-IN" sz="2000" dirty="0">
                <a:latin typeface="Times New Roman" panose="02020603050405020304" pitchFamily="18" charset="0"/>
                <a:cs typeface="Times New Roman" panose="02020603050405020304" pitchFamily="18" charset="0"/>
              </a:rPr>
              <a:t>Under the guidance of </a:t>
            </a:r>
          </a:p>
          <a:p>
            <a:pPr algn="ctr"/>
            <a:r>
              <a:rPr lang="en-IN" sz="3200" dirty="0">
                <a:latin typeface="Times New Roman" panose="02020603050405020304" pitchFamily="18" charset="0"/>
                <a:cs typeface="Times New Roman" panose="02020603050405020304" pitchFamily="18" charset="0"/>
              </a:rPr>
              <a:t>Prof. Naina Kaushik</a:t>
            </a:r>
            <a:r>
              <a:rPr lang="en-IN" sz="2800" dirty="0">
                <a:latin typeface="Times New Roman" panose="02020603050405020304" pitchFamily="18" charset="0"/>
                <a:cs typeface="Times New Roman" panose="02020603050405020304" pitchFamily="18" charset="0"/>
              </a:rPr>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creen Recording 3">
            <a:hlinkClick r:id="" action="ppaction://media"/>
            <a:extLst>
              <a:ext uri="{FF2B5EF4-FFF2-40B4-BE49-F238E27FC236}">
                <a16:creationId xmlns:a16="http://schemas.microsoft.com/office/drawing/2014/main" id="{776B4C02-6F0E-4D60-9167-386531536CE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5400" y="374650"/>
            <a:ext cx="12141200" cy="6108700"/>
          </a:xfrm>
          <a:prstGeom prst="rect">
            <a:avLst/>
          </a:prstGeom>
        </p:spPr>
      </p:pic>
    </p:spTree>
    <p:extLst>
      <p:ext uri="{BB962C8B-B14F-4D97-AF65-F5344CB8AC3E}">
        <p14:creationId xmlns:p14="http://schemas.microsoft.com/office/powerpoint/2010/main" val="768089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1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
                                        </p:tgtEl>
                                      </p:cBhvr>
                                    </p:cmd>
                                  </p:childTnLst>
                                </p:cTn>
                              </p:par>
                            </p:childTnLst>
                          </p:cTn>
                        </p:par>
                      </p:childTnLst>
                    </p:cTn>
                  </p:par>
                </p:childTnLst>
              </p:cTn>
              <p:nextCondLst>
                <p:cond evt="onClick" delay="0">
                  <p:tgtEl>
                    <p:spTgt spid="2"/>
                  </p:tgtEl>
                </p:cond>
              </p:nextCondLst>
            </p:seq>
            <p:video>
              <p:cMediaNode vol="80000">
                <p:cTn id="12" fill="hold" display="0">
                  <p:stCondLst>
                    <p:cond delay="indefinite"/>
                  </p:stCondLst>
                </p:cTn>
                <p:tgtEl>
                  <p:spTgt spid="2"/>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0000" y="720000"/>
            <a:ext cx="10080000" cy="1440000"/>
          </a:xfrm>
        </p:spPr>
        <p:txBody>
          <a:bodyPr/>
          <a:lstStyle/>
          <a:p>
            <a:r>
              <a:rPr lang="en-IN" dirty="0">
                <a:latin typeface="Times New Roman" panose="02020603050405020304" pitchFamily="18" charset="0"/>
                <a:cs typeface="Times New Roman" panose="02020603050405020304" pitchFamily="18" charset="0"/>
              </a:rPr>
              <a:t>References</a:t>
            </a:r>
          </a:p>
        </p:txBody>
      </p:sp>
      <p:sp>
        <p:nvSpPr>
          <p:cNvPr id="3" name="Content Placeholder 2"/>
          <p:cNvSpPr>
            <a:spLocks noGrp="1"/>
          </p:cNvSpPr>
          <p:nvPr>
            <p:ph idx="1"/>
          </p:nvPr>
        </p:nvSpPr>
        <p:spPr>
          <a:xfrm>
            <a:off x="1080000" y="2159999"/>
            <a:ext cx="10080000" cy="4500000"/>
          </a:xfrm>
        </p:spPr>
        <p:txBody>
          <a:bodyPr>
            <a:noAutofit/>
          </a:bodyPr>
          <a:lstStyle/>
          <a:p>
            <a:pPr algn="just"/>
            <a:r>
              <a:rPr lang="en-US" sz="2000" dirty="0">
                <a:latin typeface="Times New Roman" panose="02020603050405020304" pitchFamily="18" charset="0"/>
                <a:cs typeface="Times New Roman" panose="02020603050405020304" pitchFamily="18" charset="0"/>
              </a:rPr>
              <a:t>[1] Daniel Paul Barrett, Member, IEEE, Scott Alan Bronikowski, Member, IEEE, Haonan Yu, Member, IEEE, and Jeﬀrey Mark Siskind, Senior Member, IEEE, Driving Under the Inﬂuence of Language IEEE Transactions on Neural Networks and Learning Systems, VOL 29 NO.7 JULY 2018</a:t>
            </a:r>
          </a:p>
          <a:p>
            <a:pPr algn="just"/>
            <a:r>
              <a:rPr lang="en-US" sz="2000" dirty="0">
                <a:latin typeface="Times New Roman" panose="02020603050405020304" pitchFamily="18" charset="0"/>
                <a:cs typeface="Times New Roman" panose="02020603050405020304" pitchFamily="18" charset="0"/>
              </a:rPr>
              <a:t>[2] Cynthia A. Thompson, Raymond J. Mooney, Acquiring Word-Meaning Mappings for Natural Language Interfaces Journal of Artificial Intelligence Research 18 (2003), Jan 2003.</a:t>
            </a:r>
          </a:p>
          <a:p>
            <a:pPr algn="just"/>
            <a:r>
              <a:rPr lang="en-US" sz="2000" dirty="0">
                <a:latin typeface="Times New Roman" panose="02020603050405020304" pitchFamily="18" charset="0"/>
                <a:cs typeface="Times New Roman" panose="02020603050405020304" pitchFamily="18" charset="0"/>
              </a:rPr>
              <a:t>[3] Yang Zheng, Yongkang Liu, and John H.L. Hansen, Fellow, IEEE Navigation Orientated Natural Spoken Language Understanding for Intelligent Vehicle Device 2017 IEEE Intelligent Vehicles Symposium (IV) , June 11,2017.</a:t>
            </a:r>
          </a:p>
          <a:p>
            <a:pPr algn="just"/>
            <a:r>
              <a:rPr lang="en-US" sz="2000" dirty="0">
                <a:latin typeface="Times New Roman" panose="02020603050405020304" pitchFamily="18" charset="0"/>
                <a:cs typeface="Times New Roman" panose="02020603050405020304" pitchFamily="18" charset="0"/>
              </a:rPr>
              <a:t>[4] Thomas Kollar1, Stefanie Tellex1, Matthew R. Walter, Albert Huang, Abraham Bachrach, Sachi Hemachandra, Emma Brunskill, Ashis Banerjee, Deb Roy, Seth Teller, Nicholas Roy Generalized Grounding Graphs: A Probabilistic Framework for Understanding Grounded Commands December 2017.</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0000" y="720000"/>
            <a:ext cx="10080000" cy="1440000"/>
          </a:xfrm>
        </p:spPr>
        <p:txBody>
          <a:bodyPr/>
          <a:lstStyle/>
          <a:p>
            <a:r>
              <a:rPr lang="en-IN" dirty="0">
                <a:latin typeface="Times New Roman" panose="02020603050405020304" pitchFamily="18" charset="0"/>
                <a:cs typeface="Times New Roman" panose="02020603050405020304" pitchFamily="18" charset="0"/>
              </a:rPr>
              <a:t>References (Contd.)</a:t>
            </a:r>
          </a:p>
        </p:txBody>
      </p:sp>
      <p:sp>
        <p:nvSpPr>
          <p:cNvPr id="3" name="Content Placeholder 2"/>
          <p:cNvSpPr>
            <a:spLocks noGrp="1"/>
          </p:cNvSpPr>
          <p:nvPr>
            <p:ph idx="1"/>
          </p:nvPr>
        </p:nvSpPr>
        <p:spPr>
          <a:xfrm>
            <a:off x="1080000" y="2159999"/>
            <a:ext cx="10080000" cy="4500000"/>
          </a:xfrm>
        </p:spPr>
        <p:txBody>
          <a:bodyPr>
            <a:noAutofit/>
          </a:bodyPr>
          <a:lstStyle/>
          <a:p>
            <a:pPr algn="just"/>
            <a:r>
              <a:rPr lang="en-US" sz="2000" dirty="0">
                <a:latin typeface="Times New Roman" panose="02020603050405020304" pitchFamily="18" charset="0"/>
                <a:cs typeface="Times New Roman" panose="02020603050405020304" pitchFamily="18" charset="0"/>
              </a:rPr>
              <a:t>[5] Simon Dobnik and Stephen Pulman, Paul Newman and Alastair Harrison Teaching a robot spatial expressions, Oxford University, Oxford</a:t>
            </a:r>
          </a:p>
          <a:p>
            <a:pPr algn="just"/>
            <a:r>
              <a:rPr lang="en-US" sz="2000" dirty="0">
                <a:latin typeface="Times New Roman" panose="02020603050405020304" pitchFamily="18" charset="0"/>
                <a:cs typeface="Times New Roman" panose="02020603050405020304" pitchFamily="18" charset="0"/>
              </a:rPr>
              <a:t>[6] Jos Carlos Rangel, Miguel Cazorla, Ismael Garca-Varea, Cristina Romero Gonzalez, Jesus Martinez-Gomez, Automatic semantic maps generation from lexical annotations, Springer Science + Business Media, LLC, part of Springer Nature 2018 , December 2016.</a:t>
            </a:r>
          </a:p>
          <a:p>
            <a:pPr algn="just"/>
            <a:r>
              <a:rPr lang="en-US" sz="2000" dirty="0">
                <a:latin typeface="Times New Roman" panose="02020603050405020304" pitchFamily="18" charset="0"/>
                <a:cs typeface="Times New Roman" panose="02020603050405020304" pitchFamily="18" charset="0"/>
              </a:rPr>
              <a:t>[7] Maxwell Forbes, Rajesh P. N. Rao, Luke Zettlemoyer and Maya Cakmak.’ Robot Programming by Demonstration with Situated Spatial Language Understanding 2015 IEEE International Conference on Robotics and Automation (ICRA) Washington State Convention Center Seattle, Washington, May 26-30, 2015 .</a:t>
            </a:r>
          </a:p>
          <a:p>
            <a:pPr algn="just"/>
            <a:r>
              <a:rPr lang="en-US" sz="2000" dirty="0">
                <a:latin typeface="Times New Roman" panose="02020603050405020304" pitchFamily="18" charset="0"/>
                <a:cs typeface="Times New Roman" panose="02020603050405020304" pitchFamily="18" charset="0"/>
              </a:rPr>
              <a:t>[8] Joseph Carsten, Dave Ferguson, and Anthony Stentz,’3D Field D*: Improved Path Planning and Re-planning in Three Dimensions’ , Proceedings of the 2006 IEEE/RSJ International Conference on Intelligent Robots and Systems October 9 - 15, 2006, Beijing, China .</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0000" y="720000"/>
            <a:ext cx="10080000" cy="1440000"/>
          </a:xfrm>
        </p:spPr>
        <p:txBody>
          <a:bodyPr/>
          <a:lstStyle/>
          <a:p>
            <a:r>
              <a:rPr lang="en-IN" dirty="0">
                <a:latin typeface="Times New Roman" panose="02020603050405020304" pitchFamily="18" charset="0"/>
                <a:cs typeface="Times New Roman" panose="02020603050405020304" pitchFamily="18" charset="0"/>
              </a:rPr>
              <a:t>References (Contd.)</a:t>
            </a:r>
            <a:endParaRPr lang="en-IN" dirty="0"/>
          </a:p>
        </p:txBody>
      </p:sp>
      <p:sp>
        <p:nvSpPr>
          <p:cNvPr id="3" name="Content Placeholder 2"/>
          <p:cNvSpPr>
            <a:spLocks noGrp="1"/>
          </p:cNvSpPr>
          <p:nvPr>
            <p:ph idx="1"/>
          </p:nvPr>
        </p:nvSpPr>
        <p:spPr>
          <a:xfrm>
            <a:off x="1080000" y="2160000"/>
            <a:ext cx="10080000" cy="2844000"/>
          </a:xfrm>
        </p:spPr>
        <p:txBody>
          <a:bodyPr>
            <a:normAutofit fontScale="85000" lnSpcReduction="10000"/>
          </a:bodyPr>
          <a:lstStyle/>
          <a:p>
            <a:pPr algn="just"/>
            <a:r>
              <a:rPr lang="en-US" dirty="0">
                <a:latin typeface="Times New Roman" panose="02020603050405020304" pitchFamily="18" charset="0"/>
                <a:cs typeface="Times New Roman" panose="02020603050405020304" pitchFamily="18" charset="0"/>
              </a:rPr>
              <a:t>[9] Jae Sung Park, Dinesh Manocha, ‘Combining Computer Vision and Real Time Motion Planning for Human-Robot Interaction,’ arXiv preprint arXiv:1608.04837, 2016.</a:t>
            </a:r>
          </a:p>
          <a:p>
            <a:pPr algn="just"/>
            <a:r>
              <a:rPr lang="en-US" dirty="0">
                <a:latin typeface="Times New Roman" panose="02020603050405020304" pitchFamily="18" charset="0"/>
                <a:cs typeface="Times New Roman" panose="02020603050405020304" pitchFamily="18" charset="0"/>
              </a:rPr>
              <a:t>[10] Matt MacMahon, Brian Stankiewicz, Benjamin Kuipers, ‘Walk the Talk: Connecting Language, Knowledge, and Action in Route Instructions ’ Page(s): 1475-1482,2006</a:t>
            </a:r>
          </a:p>
          <a:p>
            <a:pPr algn="just"/>
            <a:r>
              <a:rPr lang="en-US" dirty="0">
                <a:latin typeface="Times New Roman" panose="02020603050405020304" pitchFamily="18" charset="0"/>
                <a:cs typeface="Times New Roman" panose="02020603050405020304" pitchFamily="18" charset="0"/>
              </a:rPr>
              <a:t>[11] Ian Lane Davis, Anthony Stentz, ‘Sensor Fusion For Autonomous Outdoor Navigation Using Neural Networks’, Proceeding of the 1995 IEEE, Page(s): 338-343</a:t>
            </a:r>
          </a:p>
          <a:p>
            <a:pPr algn="just"/>
            <a:r>
              <a:rPr lang="en-US" dirty="0">
                <a:latin typeface="Times New Roman" panose="02020603050405020304" pitchFamily="18" charset="0"/>
                <a:cs typeface="Times New Roman" panose="02020603050405020304" pitchFamily="18" charset="0"/>
              </a:rPr>
              <a:t>[12] Congwei Hu, Wu Chen, Yongqi Chen and Dajie Liu, ‘Adaptive Kalman Filtering for Vehicle Navigation’ Journal of Global Positioning Systems (2003) , 20 November 2003</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0000" y="720000"/>
            <a:ext cx="10080000" cy="1440000"/>
          </a:xfrm>
        </p:spPr>
        <p:txBody>
          <a:bodyPr/>
          <a:lstStyle/>
          <a:p>
            <a:r>
              <a:rPr lang="en-IN" dirty="0">
                <a:latin typeface="Times New Roman" panose="02020603050405020304" pitchFamily="18" charset="0"/>
                <a:cs typeface="Times New Roman" panose="02020603050405020304" pitchFamily="18" charset="0"/>
              </a:rPr>
              <a:t>References (Contd.)</a:t>
            </a:r>
            <a:endParaRPr lang="en-IN" dirty="0"/>
          </a:p>
        </p:txBody>
      </p:sp>
      <p:sp>
        <p:nvSpPr>
          <p:cNvPr id="3" name="Content Placeholder 2"/>
          <p:cNvSpPr>
            <a:spLocks noGrp="1"/>
          </p:cNvSpPr>
          <p:nvPr>
            <p:ph idx="1"/>
          </p:nvPr>
        </p:nvSpPr>
        <p:spPr>
          <a:xfrm>
            <a:off x="1080000" y="2160000"/>
            <a:ext cx="10080000" cy="3780000"/>
          </a:xfrm>
        </p:spPr>
        <p:txBody>
          <a:bodyPr>
            <a:noAutofit/>
          </a:bodyPr>
          <a:lstStyle/>
          <a:p>
            <a:pPr algn="just"/>
            <a:r>
              <a:rPr lang="en-US" sz="2000" dirty="0">
                <a:latin typeface="Times New Roman" panose="02020603050405020304" pitchFamily="18" charset="0"/>
                <a:cs typeface="Times New Roman" panose="02020603050405020304" pitchFamily="18" charset="0"/>
              </a:rPr>
              <a:t>[13] Rehj Cantrell and Matthias Scheutz and Paul Schermerhorn and Xuan Wu ‘Robust Spoken Instruction Understanding for HRI IEEE (2010) , Page(s): 275-282 2010</a:t>
            </a:r>
          </a:p>
          <a:p>
            <a:pPr algn="just"/>
            <a:r>
              <a:rPr lang="en-US" sz="2000" dirty="0">
                <a:latin typeface="Times New Roman" panose="02020603050405020304" pitchFamily="18" charset="0"/>
                <a:cs typeface="Times New Roman" panose="02020603050405020304" pitchFamily="18" charset="0"/>
              </a:rPr>
              <a:t>[14] Velappa Ganapathy ,Soh Chin Yun, Tee Wee Chien ,’Enhanced D* Lite Algorithm for Autonomous Mobile Robot ,International Journal of Applied Science and Technology, Vol. 1 No.1; March 2011</a:t>
            </a:r>
          </a:p>
          <a:p>
            <a:pPr algn="just"/>
            <a:r>
              <a:rPr lang="en-US" sz="2000" dirty="0">
                <a:latin typeface="Times New Roman" panose="02020603050405020304" pitchFamily="18" charset="0"/>
                <a:cs typeface="Times New Roman" panose="02020603050405020304" pitchFamily="18" charset="0"/>
              </a:rPr>
              <a:t>[15] Manfred Eppe, Sean Trott, Jerome Feldman, ‘Exploiting Deep Semantics and Compositionality of Natural Language for Human-Robot-Interaction’ ,2016 IEEE/RSJ International Conference on Intelligent Robots and Systems (IROS) , October 2016</a:t>
            </a:r>
          </a:p>
          <a:p>
            <a:pPr algn="just"/>
            <a:r>
              <a:rPr lang="en-US" sz="2000" dirty="0">
                <a:latin typeface="Times New Roman" panose="02020603050405020304" pitchFamily="18" charset="0"/>
                <a:cs typeface="Times New Roman" panose="02020603050405020304" pitchFamily="18" charset="0"/>
              </a:rPr>
              <a:t>[16] Siding Li, Xin Xu, Lei Zuo ,’Dynamic Path Planning of a Mobile Robot with Improved Q-Learning algorithm’ ,Proceeding of the 2015 IEEE International Conference on Information and Automation, August 2015</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0000" y="720000"/>
            <a:ext cx="10080000" cy="1440000"/>
          </a:xfrm>
        </p:spPr>
        <p:txBody>
          <a:bodyPr/>
          <a:lstStyle/>
          <a:p>
            <a:r>
              <a:rPr lang="en-IN" dirty="0">
                <a:latin typeface="Times New Roman" panose="02020603050405020304" pitchFamily="18" charset="0"/>
                <a:cs typeface="Times New Roman" panose="02020603050405020304" pitchFamily="18" charset="0"/>
              </a:rPr>
              <a:t>References (Contd.)</a:t>
            </a:r>
            <a:endParaRPr lang="en-IN" dirty="0"/>
          </a:p>
        </p:txBody>
      </p:sp>
      <p:sp>
        <p:nvSpPr>
          <p:cNvPr id="3" name="Content Placeholder 2"/>
          <p:cNvSpPr>
            <a:spLocks noGrp="1"/>
          </p:cNvSpPr>
          <p:nvPr>
            <p:ph idx="1"/>
          </p:nvPr>
        </p:nvSpPr>
        <p:spPr>
          <a:xfrm>
            <a:off x="1080000" y="2160000"/>
            <a:ext cx="10080000" cy="1044000"/>
          </a:xfrm>
        </p:spPr>
        <p:txBody>
          <a:bodyPr>
            <a:normAutofit/>
          </a:bodyPr>
          <a:lstStyle/>
          <a:p>
            <a:pPr algn="just"/>
            <a:r>
              <a:rPr lang="en-US" sz="2000" dirty="0">
                <a:latin typeface="Times New Roman" panose="02020603050405020304" pitchFamily="18" charset="0"/>
                <a:cs typeface="Times New Roman" panose="02020603050405020304" pitchFamily="18" charset="0"/>
              </a:rPr>
              <a:t>[17] Qiuming Zhu ,’Hidden Markov Model for Dynamic Obstacle Avoidance of Mobile Robot Navigation ,Proceeding of the 1991 IEEE Transaction on Robotics and Automation, VOL. 7, NO. 3, JUNE 1991</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6000" y="2709000"/>
            <a:ext cx="10080000" cy="1440000"/>
          </a:xfrm>
        </p:spPr>
        <p:txBody>
          <a:bodyPr/>
          <a:lstStyle/>
          <a:p>
            <a:r>
              <a:rPr lang="en-IN" dirty="0">
                <a:latin typeface="Times New Roman" panose="02020603050405020304" pitchFamily="18" charset="0"/>
                <a:cs typeface="Times New Roman" panose="02020603050405020304" pitchFamily="18" charset="0"/>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9999" y="720000"/>
            <a:ext cx="10080000" cy="1440000"/>
          </a:xfrm>
        </p:spPr>
        <p:txBody>
          <a:bodyPr/>
          <a:lstStyle/>
          <a:p>
            <a:r>
              <a:rPr lang="en-IN" dirty="0">
                <a:latin typeface="Times New Roman" panose="02020603050405020304" pitchFamily="18" charset="0"/>
                <a:cs typeface="Times New Roman" panose="02020603050405020304" pitchFamily="18" charset="0"/>
              </a:rPr>
              <a:t>Abstract</a:t>
            </a:r>
          </a:p>
        </p:txBody>
      </p:sp>
      <p:sp>
        <p:nvSpPr>
          <p:cNvPr id="3" name="Content Placeholder 2"/>
          <p:cNvSpPr>
            <a:spLocks noGrp="1"/>
          </p:cNvSpPr>
          <p:nvPr>
            <p:ph idx="1"/>
          </p:nvPr>
        </p:nvSpPr>
        <p:spPr>
          <a:xfrm>
            <a:off x="1079999" y="2160000"/>
            <a:ext cx="10080000" cy="3960000"/>
          </a:xfrm>
        </p:spPr>
        <p:txBody>
          <a:bodyPr>
            <a:noAutofit/>
          </a:bodyPr>
          <a:lstStyle/>
          <a:p>
            <a:pPr algn="just"/>
            <a:r>
              <a:rPr lang="en-US" sz="2000" dirty="0">
                <a:latin typeface="Times New Roman" panose="02020603050405020304" pitchFamily="18" charset="0"/>
                <a:cs typeface="Times New Roman" panose="02020603050405020304" pitchFamily="18" charset="0"/>
              </a:rPr>
              <a:t>Language control enables the robot to move in unexplored environments </a:t>
            </a:r>
          </a:p>
          <a:p>
            <a:pPr algn="just"/>
            <a:r>
              <a:rPr lang="en-US" sz="2000" dirty="0">
                <a:latin typeface="Times New Roman" panose="02020603050405020304" pitchFamily="18" charset="0"/>
                <a:cs typeface="Times New Roman" panose="02020603050405020304" pitchFamily="18" charset="0"/>
              </a:rPr>
              <a:t>Autonomous Self-Driving Robot which is to be used in Emergency situations of Fire Breakouts. which has 3 phases –</a:t>
            </a:r>
          </a:p>
          <a:p>
            <a:pPr algn="just"/>
            <a:r>
              <a:rPr lang="en-US" sz="2000" b="1" dirty="0">
                <a:latin typeface="Times New Roman" panose="02020603050405020304" pitchFamily="18" charset="0"/>
                <a:cs typeface="Times New Roman" panose="02020603050405020304" pitchFamily="18" charset="0"/>
              </a:rPr>
              <a:t>Acquisition phase</a:t>
            </a:r>
            <a:r>
              <a:rPr lang="en-US" sz="2000" dirty="0">
                <a:latin typeface="Times New Roman" panose="02020603050405020304" pitchFamily="18" charset="0"/>
                <a:cs typeface="Times New Roman" panose="02020603050405020304" pitchFamily="18" charset="0"/>
              </a:rPr>
              <a:t>: where the word-meanings are learned from natural language sentences.</a:t>
            </a:r>
          </a:p>
          <a:p>
            <a:pPr algn="just"/>
            <a:r>
              <a:rPr lang="en-US" sz="2000" b="1" dirty="0">
                <a:latin typeface="Times New Roman" panose="02020603050405020304" pitchFamily="18" charset="0"/>
                <a:cs typeface="Times New Roman" panose="02020603050405020304" pitchFamily="18" charset="0"/>
              </a:rPr>
              <a:t>Generation Phase</a:t>
            </a:r>
            <a:r>
              <a:rPr lang="en-US" sz="2000" dirty="0">
                <a:latin typeface="Times New Roman" panose="02020603050405020304" pitchFamily="18" charset="0"/>
                <a:cs typeface="Times New Roman" panose="02020603050405020304" pitchFamily="18" charset="0"/>
              </a:rPr>
              <a:t>: robot is moved in the environment manually so that the robot generates sentential descriptions for its motion .</a:t>
            </a:r>
          </a:p>
          <a:p>
            <a:pPr algn="just"/>
            <a:r>
              <a:rPr lang="en-US" sz="2000" b="1" dirty="0">
                <a:latin typeface="Times New Roman" panose="02020603050405020304" pitchFamily="18" charset="0"/>
                <a:cs typeface="Times New Roman" panose="02020603050405020304" pitchFamily="18" charset="0"/>
              </a:rPr>
              <a:t>Comprehension phase</a:t>
            </a:r>
            <a:r>
              <a:rPr lang="en-US" sz="2000" dirty="0">
                <a:latin typeface="Times New Roman" panose="02020603050405020304" pitchFamily="18" charset="0"/>
                <a:cs typeface="Times New Roman" panose="02020603050405020304" pitchFamily="18" charset="0"/>
              </a:rPr>
              <a:t>: Where the robot infers from the input natural language sentence and generates a sequence of waypoints  to navigate the environment.</a:t>
            </a:r>
          </a:p>
          <a:p>
            <a:pPr algn="just"/>
            <a:r>
              <a:rPr lang="en-US" sz="2000" dirty="0">
                <a:latin typeface="Times New Roman" panose="02020603050405020304" pitchFamily="18" charset="0"/>
                <a:cs typeface="Times New Roman" panose="02020603050405020304" pitchFamily="18" charset="0"/>
              </a:rPr>
              <a:t>We design a robot who can extinguish fire based on human commands and thus serve as a companion to the Fire-Fighters in their operations.</a:t>
            </a: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0000" y="720000"/>
            <a:ext cx="10080000" cy="1440000"/>
          </a:xfrm>
        </p:spPr>
        <p:txBody>
          <a:bodyPr anchor="ctr"/>
          <a:lstStyle/>
          <a:p>
            <a:r>
              <a:rPr lang="en-IN" dirty="0">
                <a:latin typeface="Times New Roman" panose="02020603050405020304" pitchFamily="18" charset="0"/>
                <a:cs typeface="Times New Roman" panose="02020603050405020304" pitchFamily="18" charset="0"/>
              </a:rPr>
              <a:t>Introduction</a:t>
            </a:r>
          </a:p>
        </p:txBody>
      </p:sp>
      <p:sp>
        <p:nvSpPr>
          <p:cNvPr id="3" name="Content Placeholder 2"/>
          <p:cNvSpPr>
            <a:spLocks noGrp="1"/>
          </p:cNvSpPr>
          <p:nvPr>
            <p:ph idx="1"/>
          </p:nvPr>
        </p:nvSpPr>
        <p:spPr>
          <a:xfrm>
            <a:off x="1080000" y="2160000"/>
            <a:ext cx="10080000" cy="3240000"/>
          </a:xfrm>
        </p:spPr>
        <p:txBody>
          <a:bodyPr>
            <a:normAutofit/>
          </a:bodyPr>
          <a:lstStyle/>
          <a:p>
            <a:pPr algn="just"/>
            <a:r>
              <a:rPr lang="en-IN" sz="2000" dirty="0">
                <a:latin typeface="Times New Roman" panose="02020603050405020304" pitchFamily="18" charset="0"/>
                <a:cs typeface="Times New Roman" panose="02020603050405020304" pitchFamily="18" charset="0"/>
              </a:rPr>
              <a:t>Autonomous Robots perform tasks on its own without Human assistance</a:t>
            </a:r>
          </a:p>
          <a:p>
            <a:pPr algn="just"/>
            <a:r>
              <a:rPr lang="en-IN" sz="2000" dirty="0">
                <a:latin typeface="Times New Roman" panose="02020603050405020304" pitchFamily="18" charset="0"/>
                <a:cs typeface="Times New Roman" panose="02020603050405020304" pitchFamily="18" charset="0"/>
              </a:rPr>
              <a:t>Language control is the field of Artificial Intelligence where Natural Language of humans can be understood by the machines to perform desired tasks</a:t>
            </a:r>
          </a:p>
          <a:p>
            <a:pPr algn="just"/>
            <a:r>
              <a:rPr lang="en-IN" sz="2000" dirty="0">
                <a:latin typeface="Times New Roman" panose="02020603050405020304" pitchFamily="18" charset="0"/>
                <a:cs typeface="Times New Roman" panose="02020603050405020304" pitchFamily="18" charset="0"/>
              </a:rPr>
              <a:t>We integrate Language control in our Robot to make the Robot Intelligent enough to understand the Human Language for achieving navigation goals.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0000" y="720000"/>
            <a:ext cx="10080000" cy="1440000"/>
          </a:xfrm>
        </p:spPr>
        <p:txBody>
          <a:bodyPr/>
          <a:lstStyle/>
          <a:p>
            <a:r>
              <a:rPr lang="en-IN" dirty="0">
                <a:latin typeface="Times New Roman" panose="02020603050405020304" pitchFamily="18" charset="0"/>
                <a:cs typeface="Times New Roman" panose="02020603050405020304" pitchFamily="18" charset="0"/>
              </a:rPr>
              <a:t>Problem Statement</a:t>
            </a:r>
          </a:p>
        </p:txBody>
      </p:sp>
      <p:sp>
        <p:nvSpPr>
          <p:cNvPr id="3" name="Content Placeholder 2"/>
          <p:cNvSpPr>
            <a:spLocks noGrp="1"/>
          </p:cNvSpPr>
          <p:nvPr>
            <p:ph idx="1"/>
          </p:nvPr>
        </p:nvSpPr>
        <p:spPr>
          <a:xfrm>
            <a:off x="1080000" y="2160000"/>
            <a:ext cx="10080000" cy="3240000"/>
          </a:xfrm>
        </p:spPr>
        <p:txBody>
          <a:bodyPr>
            <a:normAutofit/>
          </a:bodyPr>
          <a:lstStyle/>
          <a:p>
            <a:pPr algn="just"/>
            <a:r>
              <a:rPr lang="en-US" sz="2000" dirty="0">
                <a:latin typeface="Times New Roman" panose="02020603050405020304" pitchFamily="18" charset="0"/>
                <a:cs typeface="Times New Roman" panose="02020603050405020304" pitchFamily="18" charset="0"/>
              </a:rPr>
              <a:t>To generate a framework for Robot Navigation using Natural Language Sentences with a need for the development and use of framework for specific applications to yield better results in the domain it is trained to work on.</a:t>
            </a: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0000" y="720000"/>
            <a:ext cx="10080000" cy="1440000"/>
          </a:xfrm>
        </p:spPr>
        <p:txBody>
          <a:bodyPr/>
          <a:lstStyle/>
          <a:p>
            <a:r>
              <a:rPr lang="en-IN" dirty="0">
                <a:latin typeface="Times New Roman" panose="02020603050405020304" pitchFamily="18" charset="0"/>
                <a:cs typeface="Times New Roman" panose="02020603050405020304" pitchFamily="18" charset="0"/>
              </a:rPr>
              <a:t>Proposed System</a:t>
            </a:r>
          </a:p>
        </p:txBody>
      </p:sp>
      <p:sp>
        <p:nvSpPr>
          <p:cNvPr id="7" name="Content Placeholder 6"/>
          <p:cNvSpPr>
            <a:spLocks noGrp="1"/>
          </p:cNvSpPr>
          <p:nvPr>
            <p:ph idx="1"/>
          </p:nvPr>
        </p:nvSpPr>
        <p:spPr>
          <a:xfrm>
            <a:off x="1079999" y="2159999"/>
            <a:ext cx="10080000" cy="3240000"/>
          </a:xfrm>
        </p:spPr>
        <p:txBody>
          <a:bodyPr>
            <a:normAutofit/>
          </a:bodyPr>
          <a:lstStyle/>
          <a:p>
            <a:pPr algn="just"/>
            <a:r>
              <a:rPr lang="en-IN" altLang="en-US" dirty="0">
                <a:latin typeface="Times New Roman" panose="02020603050405020304" pitchFamily="18" charset="0"/>
                <a:cs typeface="Times New Roman" panose="02020603050405020304" pitchFamily="18" charset="0"/>
              </a:rPr>
              <a:t> Building a system which is capable of processing Natural Language statement into sequence of waypoints for the robot in the given environment.</a:t>
            </a:r>
          </a:p>
          <a:p>
            <a:pPr algn="just"/>
            <a:r>
              <a:rPr lang="en-IN" altLang="en-US" dirty="0">
                <a:latin typeface="Times New Roman" panose="02020603050405020304" pitchFamily="18" charset="0"/>
                <a:cs typeface="Times New Roman" panose="02020603050405020304" pitchFamily="18" charset="0"/>
              </a:rPr>
              <a:t>The system will also be able to detect fire in the environment based on natural language statements and  extinguish it.</a:t>
            </a:r>
          </a:p>
          <a:p>
            <a:pPr algn="just"/>
            <a:r>
              <a:rPr lang="en-IN" altLang="en-US" dirty="0">
                <a:latin typeface="Times New Roman" panose="02020603050405020304" pitchFamily="18" charset="0"/>
                <a:cs typeface="Times New Roman" panose="02020603050405020304" pitchFamily="18" charset="0"/>
              </a:rPr>
              <a:t>Input to system are Natural Language statement and floorplan.The output of the system would be sequence of waypoints to generate path of robot motion in environment.</a:t>
            </a:r>
            <a:r>
              <a:rPr lang="en-US" dirty="0">
                <a:latin typeface="Times New Roman" panose="02020603050405020304" pitchFamily="18" charset="0"/>
                <a:cs typeface="Times New Roman" panose="02020603050405020304" pitchFamily="18" charset="0"/>
              </a:rPr>
              <a:t> </a:t>
            </a:r>
          </a:p>
          <a:p>
            <a:pPr marL="0" indent="0" algn="just">
              <a:buNone/>
            </a:pP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3513099" y="4749800"/>
            <a:ext cx="5040000" cy="1477328"/>
          </a:xfrm>
          <a:prstGeom prst="rect">
            <a:avLst/>
          </a:prstGeom>
          <a:noFill/>
        </p:spPr>
        <p:txBody>
          <a:bodyPr wrap="square" lIns="91440" tIns="45720" rIns="91440" bIns="45720">
            <a:spAutoFit/>
          </a:bodyPr>
          <a:lstStyle/>
          <a:p>
            <a:pPr algn="just"/>
            <a:r>
              <a:rPr lang="en-IN" dirty="0"/>
              <a:t>Fig 1: Robot Path for the input sentence “The Robot went towards the stool, then went to the fire which is left of the chair”. Black Dots represent objects in the environment and blue line represents robotic path.</a:t>
            </a:r>
          </a:p>
        </p:txBody>
      </p:sp>
      <p:sp>
        <p:nvSpPr>
          <p:cNvPr id="4" name="Title"/>
          <p:cNvSpPr txBox="1"/>
          <p:nvPr/>
        </p:nvSpPr>
        <p:spPr>
          <a:xfrm>
            <a:off x="1080000" y="1086057"/>
            <a:ext cx="10080000" cy="707886"/>
          </a:xfrm>
          <a:prstGeom prst="rect">
            <a:avLst/>
          </a:prstGeom>
          <a:noFill/>
        </p:spPr>
        <p:txBody>
          <a:bodyPr wrap="square" rtlCol="0" anchor="ctr" anchorCtr="0">
            <a:spAutoFit/>
          </a:bodyPr>
          <a:lstStyle/>
          <a:p>
            <a:pPr algn="ctr"/>
            <a:r>
              <a:rPr lang="en-IN" sz="4000" dirty="0">
                <a:latin typeface="Times New Roman" panose="02020603050405020304" pitchFamily="18" charset="0"/>
                <a:cs typeface="Times New Roman" panose="02020603050405020304" pitchFamily="18" charset="0"/>
              </a:rPr>
              <a:t>Proposed System (Contd.)</a:t>
            </a:r>
          </a:p>
        </p:txBody>
      </p:sp>
      <p:pic>
        <p:nvPicPr>
          <p:cNvPr id="11" name="Picture 10" descr="C:\Users\Adi\Pictures\Untitled.png">
            <a:extLst>
              <a:ext uri="{FF2B5EF4-FFF2-40B4-BE49-F238E27FC236}">
                <a16:creationId xmlns:a16="http://schemas.microsoft.com/office/drawing/2014/main" id="{F2829EF7-3B92-4A41-B5E8-12F402CBE659}"/>
              </a:ext>
            </a:extLst>
          </p:cNvPr>
          <p:cNvPicPr/>
          <p:nvPr/>
        </p:nvPicPr>
        <p:blipFill>
          <a:blip r:embed="rId2"/>
          <a:srcRect/>
          <a:stretch>
            <a:fillRect/>
          </a:stretch>
        </p:blipFill>
        <p:spPr bwMode="auto">
          <a:xfrm>
            <a:off x="3786057" y="2108200"/>
            <a:ext cx="4667885" cy="2641600"/>
          </a:xfrm>
          <a:prstGeom prst="rect">
            <a:avLst/>
          </a:prstGeom>
          <a:noFill/>
          <a:ln w="9525">
            <a:noFill/>
            <a:miter lim="800000"/>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0000" y="720000"/>
            <a:ext cx="10080000" cy="1440000"/>
          </a:xfrm>
        </p:spPr>
        <p:txBody>
          <a:bodyPr/>
          <a:lstStyle/>
          <a:p>
            <a:r>
              <a:rPr lang="en-IN" dirty="0">
                <a:latin typeface="Times New Roman" panose="02020603050405020304" pitchFamily="18" charset="0"/>
                <a:cs typeface="Times New Roman" panose="02020603050405020304" pitchFamily="18" charset="0"/>
              </a:rPr>
              <a:t>Software Architecture</a:t>
            </a:r>
          </a:p>
        </p:txBody>
      </p:sp>
      <p:sp>
        <p:nvSpPr>
          <p:cNvPr id="3" name="TextBox 2"/>
          <p:cNvSpPr txBox="1"/>
          <p:nvPr/>
        </p:nvSpPr>
        <p:spPr>
          <a:xfrm>
            <a:off x="1080000" y="6261652"/>
            <a:ext cx="10080000" cy="400110"/>
          </a:xfrm>
          <a:prstGeom prst="rect">
            <a:avLst/>
          </a:prstGeom>
          <a:noFill/>
        </p:spPr>
        <p:txBody>
          <a:bodyPr wrap="square" rtlCol="0">
            <a:spAutoFit/>
          </a:bodyPr>
          <a:lstStyle/>
          <a:p>
            <a:pPr algn="ctr"/>
            <a:r>
              <a:rPr lang="en-IN" sz="2000" dirty="0">
                <a:latin typeface="Times New Roman" panose="02020603050405020304" pitchFamily="18" charset="0"/>
                <a:cs typeface="Times New Roman" panose="02020603050405020304" pitchFamily="18" charset="0"/>
              </a:rPr>
              <a:t>Fig.5  Data Flow Architecture of the system</a:t>
            </a:r>
          </a:p>
        </p:txBody>
      </p:sp>
      <p:pic>
        <p:nvPicPr>
          <p:cNvPr id="7" name="Picture 6">
            <a:extLst>
              <a:ext uri="{FF2B5EF4-FFF2-40B4-BE49-F238E27FC236}">
                <a16:creationId xmlns:a16="http://schemas.microsoft.com/office/drawing/2014/main" id="{D6ABE6F3-7115-4274-9639-5D577C28DF75}"/>
              </a:ext>
            </a:extLst>
          </p:cNvPr>
          <p:cNvPicPr>
            <a:picLocks noChangeAspect="1"/>
          </p:cNvPicPr>
          <p:nvPr/>
        </p:nvPicPr>
        <p:blipFill>
          <a:blip r:embed="rId2"/>
          <a:stretch>
            <a:fillRect/>
          </a:stretch>
        </p:blipFill>
        <p:spPr>
          <a:xfrm>
            <a:off x="2055791" y="1953135"/>
            <a:ext cx="8128418" cy="418486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dirty="0">
                <a:latin typeface="Times New Roman" panose="02020603050405020304" pitchFamily="18" charset="0"/>
                <a:cs typeface="Times New Roman" panose="02020603050405020304" pitchFamily="18" charset="0"/>
              </a:rPr>
              <a:t>Project Flow </a:t>
            </a:r>
          </a:p>
        </p:txBody>
      </p:sp>
      <p:pic>
        <p:nvPicPr>
          <p:cNvPr id="6" name="Content Placeholder 5" descr="flow"/>
          <p:cNvPicPr>
            <a:picLocks noGrp="1" noChangeAspect="1"/>
          </p:cNvPicPr>
          <p:nvPr>
            <p:ph idx="1"/>
          </p:nvPr>
        </p:nvPicPr>
        <p:blipFill>
          <a:blip r:embed="rId3"/>
          <a:stretch>
            <a:fillRect/>
          </a:stretch>
        </p:blipFill>
        <p:spPr>
          <a:xfrm>
            <a:off x="1827369" y="2081834"/>
            <a:ext cx="9332595" cy="417576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dirty="0">
                <a:latin typeface="Times New Roman" panose="02020603050405020304" pitchFamily="18" charset="0"/>
                <a:cs typeface="Times New Roman" panose="02020603050405020304" pitchFamily="18" charset="0"/>
              </a:rPr>
              <a:t>Implementation Plan</a:t>
            </a:r>
          </a:p>
        </p:txBody>
      </p:sp>
      <p:sp>
        <p:nvSpPr>
          <p:cNvPr id="3" name="Content Placeholder 2"/>
          <p:cNvSpPr>
            <a:spLocks noGrp="1"/>
          </p:cNvSpPr>
          <p:nvPr>
            <p:ph idx="1"/>
          </p:nvPr>
        </p:nvSpPr>
        <p:spPr/>
        <p:txBody>
          <a:bodyPr>
            <a:normAutofit fontScale="92500" lnSpcReduction="20000"/>
          </a:bodyPr>
          <a:lstStyle/>
          <a:p>
            <a:r>
              <a:rPr lang="en-IN" altLang="en-US" dirty="0">
                <a:latin typeface="Times New Roman" panose="02020603050405020304" pitchFamily="18" charset="0"/>
                <a:cs typeface="Times New Roman" panose="02020603050405020304" pitchFamily="18" charset="0"/>
              </a:rPr>
              <a:t>Our project will be implemented in two parts </a:t>
            </a:r>
          </a:p>
          <a:p>
            <a:pPr marL="0" indent="0">
              <a:buNone/>
            </a:pPr>
            <a:r>
              <a:rPr lang="en-IN" altLang="en-US" u="sng" dirty="0">
                <a:latin typeface="Times New Roman" panose="02020603050405020304" pitchFamily="18" charset="0"/>
                <a:cs typeface="Times New Roman" panose="02020603050405020304" pitchFamily="18" charset="0"/>
              </a:rPr>
              <a:t>A)Environment Simulation:</a:t>
            </a:r>
            <a:r>
              <a:rPr lang="en-IN" altLang="en-US" dirty="0">
                <a:latin typeface="Times New Roman" panose="02020603050405020304" pitchFamily="18" charset="0"/>
                <a:cs typeface="Times New Roman" panose="02020603050405020304" pitchFamily="18" charset="0"/>
              </a:rPr>
              <a:t> using Unity3D to create simulation of environment</a:t>
            </a:r>
          </a:p>
          <a:p>
            <a:pPr marL="0" indent="0">
              <a:buNone/>
            </a:pPr>
            <a:r>
              <a:rPr lang="en-IN" altLang="en-US" dirty="0">
                <a:latin typeface="Times New Roman" panose="02020603050405020304" pitchFamily="18" charset="0"/>
                <a:cs typeface="Times New Roman" panose="02020603050405020304" pitchFamily="18" charset="0"/>
              </a:rPr>
              <a:t>   </a:t>
            </a:r>
          </a:p>
          <a:p>
            <a:pPr marL="0" indent="0">
              <a:buNone/>
            </a:pPr>
            <a:r>
              <a:rPr lang="en-IN" altLang="en-US" u="sng" dirty="0">
                <a:latin typeface="Times New Roman" panose="02020603050405020304" pitchFamily="18" charset="0"/>
                <a:cs typeface="Times New Roman" panose="02020603050405020304" pitchFamily="18" charset="0"/>
              </a:rPr>
              <a:t>B)AI of robot:</a:t>
            </a:r>
            <a:r>
              <a:rPr lang="en-IN" altLang="en-US" dirty="0">
                <a:latin typeface="Times New Roman" panose="02020603050405020304" pitchFamily="18" charset="0"/>
                <a:cs typeface="Times New Roman" panose="02020603050405020304" pitchFamily="18" charset="0"/>
              </a:rPr>
              <a:t> The brain of the robot. It would:</a:t>
            </a:r>
          </a:p>
          <a:p>
            <a:r>
              <a:rPr lang="en-IN" altLang="en-US" dirty="0">
                <a:latin typeface="Times New Roman" panose="02020603050405020304" pitchFamily="18" charset="0"/>
                <a:cs typeface="Times New Roman" panose="02020603050405020304" pitchFamily="18" charset="0"/>
              </a:rPr>
              <a:t>Detect classes of objects in environment</a:t>
            </a:r>
          </a:p>
          <a:p>
            <a:r>
              <a:rPr lang="en-IN" altLang="en-US" dirty="0">
                <a:latin typeface="Times New Roman" panose="02020603050405020304" pitchFamily="18" charset="0"/>
                <a:cs typeface="Times New Roman" panose="02020603050405020304" pitchFamily="18" charset="0"/>
              </a:rPr>
              <a:t>Learn word meanings in Acquisition</a:t>
            </a:r>
          </a:p>
          <a:p>
            <a:r>
              <a:rPr lang="en-IN" altLang="en-US" dirty="0">
                <a:latin typeface="Times New Roman" panose="02020603050405020304" pitchFamily="18" charset="0"/>
                <a:cs typeface="Times New Roman" panose="02020603050405020304" pitchFamily="18" charset="0"/>
              </a:rPr>
              <a:t>Use the Learned Meanings for generating robot path in environment </a:t>
            </a:r>
          </a:p>
          <a:p>
            <a:pPr marL="0" indent="0">
              <a:buNone/>
            </a:pPr>
            <a:endParaRPr lang="en-IN" altLang="en-US" u="sng" dirty="0">
              <a:latin typeface="Times New Roman" panose="02020603050405020304" pitchFamily="18" charset="0"/>
              <a:cs typeface="Times New Roman" panose="02020603050405020304" pitchFamily="18" charset="0"/>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fillRect/>
          </a:stretch>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TM03457496[[fn=Parallax]]</Template>
  <TotalTime>15</TotalTime>
  <Words>1147</Words>
  <Application>Microsoft Office PowerPoint</Application>
  <PresentationFormat>Widescreen</PresentationFormat>
  <Paragraphs>62</Paragraphs>
  <Slides>16</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Corbel</vt:lpstr>
      <vt:lpstr>Times New Roman</vt:lpstr>
      <vt:lpstr>Parallax</vt:lpstr>
      <vt:lpstr>Driving under the Influence of Language</vt:lpstr>
      <vt:lpstr>Abstract</vt:lpstr>
      <vt:lpstr>Introduction</vt:lpstr>
      <vt:lpstr>Problem Statement</vt:lpstr>
      <vt:lpstr>Proposed System</vt:lpstr>
      <vt:lpstr>PowerPoint Presentation</vt:lpstr>
      <vt:lpstr>Software Architecture</vt:lpstr>
      <vt:lpstr>Project Flow </vt:lpstr>
      <vt:lpstr>Implementation Plan</vt:lpstr>
      <vt:lpstr>PowerPoint Presentation</vt:lpstr>
      <vt:lpstr>References</vt:lpstr>
      <vt:lpstr>References (Contd.)</vt:lpstr>
      <vt:lpstr>References (Contd.)</vt:lpstr>
      <vt:lpstr>References (Contd.)</vt:lpstr>
      <vt:lpstr>References (Contd.)</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Driving under the Influence of Language</dc:title>
  <dc:creator>Aditya Vartak</dc:creator>
  <cp:lastModifiedBy>Aditya Vartak</cp:lastModifiedBy>
  <cp:revision>60</cp:revision>
  <dcterms:created xsi:type="dcterms:W3CDTF">2018-10-11T09:28:00Z</dcterms:created>
  <dcterms:modified xsi:type="dcterms:W3CDTF">2019-02-08T03:32:34Z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1033-10.2.0.7635</vt:lpwstr>
  </property>
</Properties>
</file>